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87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288" r:id="rId17"/>
    <p:sldId id="258" r:id="rId18"/>
    <p:sldId id="259" r:id="rId19"/>
    <p:sldId id="261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62" r:id="rId41"/>
    <p:sldId id="263" r:id="rId4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506" y="1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52188D26-6BEC-4C2D-AAE2-CE0D69743160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756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506" y="9720756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DAACDEEB-E46D-47D6-BF6A-CD2742CDE2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139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48F162C1-AB41-40AB-ADD0-9F80A2C23AA7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5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AA6ECB86-4A86-40F5-BEAA-F4784CC27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44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45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869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555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825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70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751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70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814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90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2963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42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909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3333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227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0462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7811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6565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5004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893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8585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014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123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498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88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620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235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19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4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14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3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4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75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56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7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66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6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5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28E13-D75D-46FA-B3AC-11FDEE1FE9D2}" type="datetimeFigureOut">
              <a:rPr lang="en-GB" smtClean="0"/>
              <a:t>04/08/2020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8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3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12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1.png"/><Relationship Id="rId5" Type="http://schemas.openxmlformats.org/officeDocument/2006/relationships/image" Target="../media/image4.png"/><Relationship Id="rId10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2.png"/><Relationship Id="rId3" Type="http://schemas.openxmlformats.org/officeDocument/2006/relationships/image" Target="../media/image20.png"/><Relationship Id="rId7" Type="http://schemas.openxmlformats.org/officeDocument/2006/relationships/image" Target="../media/image5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8.png"/><Relationship Id="rId5" Type="http://schemas.openxmlformats.org/officeDocument/2006/relationships/image" Target="../media/image3.png"/><Relationship Id="rId10" Type="http://schemas.openxmlformats.org/officeDocument/2006/relationships/image" Target="../media/image17.png"/><Relationship Id="rId4" Type="http://schemas.openxmlformats.org/officeDocument/2006/relationships/image" Target="../media/image210.png"/><Relationship Id="rId9" Type="http://schemas.openxmlformats.org/officeDocument/2006/relationships/image" Target="../media/image7.png"/><Relationship Id="rId1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10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10.png"/><Relationship Id="rId5" Type="http://schemas.openxmlformats.org/officeDocument/2006/relationships/image" Target="../media/image210.png"/><Relationship Id="rId10" Type="http://schemas.openxmlformats.org/officeDocument/2006/relationships/image" Target="../media/image7.png"/><Relationship Id="rId4" Type="http://schemas.openxmlformats.org/officeDocument/2006/relationships/image" Target="../media/image9.png"/><Relationship Id="rId9" Type="http://schemas.openxmlformats.org/officeDocument/2006/relationships/image" Target="../media/image6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Sine Rule Discovery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828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47" y="847725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59832" y="3140968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140968"/>
                <a:ext cx="50616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94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47" y="836712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192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829651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868144" y="3140968"/>
                <a:ext cx="432619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140968"/>
                <a:ext cx="432619" cy="72244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496" y="4509120"/>
                <a:ext cx="2438745" cy="16780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𝑹</m:t>
                          </m:r>
                        </m:den>
                      </m:f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0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𝟐</m:t>
                      </m:r>
                      <m:r>
                        <a:rPr lang="en-GB" sz="2000" b="1" i="1" smtClean="0">
                          <a:latin typeface="Cambria Math"/>
                        </a:rPr>
                        <m:t>𝑹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09120"/>
                <a:ext cx="2438745" cy="167802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83968" y="5830606"/>
                <a:ext cx="4564711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𝒃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𝑪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r>
                        <a:rPr lang="en-GB" sz="2800" b="1" i="1" smtClean="0">
                          <a:latin typeface="Cambria Math"/>
                        </a:rPr>
                        <m:t>𝟐</m:t>
                      </m:r>
                      <m:r>
                        <a:rPr lang="en-GB" sz="2800" b="1" i="1" smtClean="0">
                          <a:latin typeface="Cambria Math"/>
                        </a:rPr>
                        <m:t>𝑹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830606"/>
                <a:ext cx="4564711" cy="91076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37532" y="4437111"/>
            <a:ext cx="1554148" cy="9012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619672" y="4543945"/>
            <a:ext cx="624674" cy="9012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425564" y="5480049"/>
            <a:ext cx="1554148" cy="9012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 rot="21365926">
            <a:off x="4283967" y="5901873"/>
            <a:ext cx="4564711" cy="9012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63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829651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04" y="2276872"/>
                <a:ext cx="506164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769876"/>
                <a:ext cx="506164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868144" y="3140968"/>
                <a:ext cx="432619" cy="722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140968"/>
                <a:ext cx="432619" cy="72244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496" y="4509120"/>
                <a:ext cx="2438745" cy="16780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𝒂</m:t>
                                  </m:r>
                                </m:num>
                                <m:den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𝑹</m:t>
                          </m:r>
                        </m:den>
                      </m:f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0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𝟐</m:t>
                      </m:r>
                      <m:r>
                        <a:rPr lang="en-GB" sz="2000" b="1" i="1" smtClean="0">
                          <a:latin typeface="Cambria Math"/>
                        </a:rPr>
                        <m:t>𝑹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09120"/>
                <a:ext cx="2438745" cy="1678023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83968" y="5830606"/>
                <a:ext cx="4564711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𝒃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𝑪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r>
                        <a:rPr lang="en-GB" sz="2800" b="1" i="1" smtClean="0">
                          <a:latin typeface="Cambria Math"/>
                        </a:rPr>
                        <m:t>𝟐</m:t>
                      </m:r>
                      <m:r>
                        <a:rPr lang="en-GB" sz="2800" b="1" i="1" smtClean="0">
                          <a:latin typeface="Cambria Math"/>
                        </a:rPr>
                        <m:t>𝑹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830606"/>
                <a:ext cx="4564711" cy="91076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30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753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To start, it might be worth asking the pupils to draw their own triangle on the reverse of the worksheet and calculate the ratios.  </a:t>
            </a:r>
          </a:p>
          <a:p>
            <a:pPr marL="0" indent="0">
              <a:buNone/>
            </a:pPr>
            <a:r>
              <a:rPr lang="en-GB" dirty="0"/>
              <a:t>Then they work on the given triangle.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might make the impact </a:t>
            </a:r>
            <a:r>
              <a:rPr lang="en-GB"/>
              <a:t>of getting the </a:t>
            </a:r>
            <a:r>
              <a:rPr lang="en-GB" dirty="0"/>
              <a:t>same ratio for everyone a lot more forceful.</a:t>
            </a:r>
          </a:p>
        </p:txBody>
      </p:sp>
    </p:spTree>
    <p:extLst>
      <p:ext uri="{BB962C8B-B14F-4D97-AF65-F5344CB8AC3E}">
        <p14:creationId xmlns:p14="http://schemas.microsoft.com/office/powerpoint/2010/main" val="1727107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35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880" y="461192"/>
            <a:ext cx="5834063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29" name="Group 28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3" name="Rectangle 22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541102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620" y="449728"/>
            <a:ext cx="5845969" cy="5822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9" name="Group 8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7" name="Rectangle 16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5" name="Rectangle 24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636192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860" y="442244"/>
            <a:ext cx="5845969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93528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860" y="442244"/>
            <a:ext cx="5845969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" name="Rectangle 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3648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84985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4144917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73110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381453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49360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53771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56463"/>
            <a:ext cx="5845969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878812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37485"/>
            <a:ext cx="5857875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5749006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54119"/>
            <a:ext cx="5845969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877660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44588"/>
            <a:ext cx="5857875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674536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860" y="449360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4897487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68338"/>
            <a:ext cx="5845969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239499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213" y="456463"/>
            <a:ext cx="5857875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425038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DF2B24-0488-4378-ADE6-BF8C0450A89F}"/>
              </a:ext>
            </a:extLst>
          </p:cNvPr>
          <p:cNvSpPr/>
          <p:nvPr/>
        </p:nvSpPr>
        <p:spPr>
          <a:xfrm>
            <a:off x="0" y="11342"/>
            <a:ext cx="9144000" cy="6880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860" y="442244"/>
            <a:ext cx="5845969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986194" cy="504056"/>
              <a:chOff x="1043608" y="3068960"/>
              <a:chExt cx="1986194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986194" cy="360040"/>
                <a:chOff x="1043608" y="3212976"/>
                <a:chExt cx="1986194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978082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 dirty="0">
                      <a:solidFill>
                        <a:schemeClr val="tx2"/>
                      </a:solidFill>
                    </a:rPr>
                    <a:t>14.5cm</a:t>
                  </a:r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986194" cy="504056"/>
              <a:chOff x="1043608" y="3068960"/>
              <a:chExt cx="1986194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986194" cy="360040"/>
                <a:chOff x="1043608" y="3212976"/>
                <a:chExt cx="1986194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978082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 dirty="0">
                      <a:solidFill>
                        <a:schemeClr val="tx2"/>
                      </a:solidFill>
                    </a:rPr>
                    <a:t>14.5cm</a:t>
                  </a:r>
                  <a:endParaRPr lang="en-GB" dirty="0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986194" cy="504056"/>
              <a:chOff x="1043608" y="3068960"/>
              <a:chExt cx="1986194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986194" cy="360040"/>
                <a:chOff x="1043608" y="3212976"/>
                <a:chExt cx="1986194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19" y="3212976"/>
                  <a:ext cx="978083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b="1" dirty="0">
                      <a:solidFill>
                        <a:schemeClr val="tx2"/>
                      </a:solidFill>
                    </a:rPr>
                    <a:t>14.5cm</a:t>
                  </a:r>
                  <a:endParaRPr lang="en-GB" dirty="0"/>
                </a:p>
              </p:txBody>
            </p:sp>
          </p:grpSp>
        </p:grpSp>
      </p:grpSp>
      <p:sp>
        <p:nvSpPr>
          <p:cNvPr id="21" name="TextBox 20"/>
          <p:cNvSpPr txBox="1"/>
          <p:nvPr/>
        </p:nvSpPr>
        <p:spPr>
          <a:xfrm>
            <a:off x="2885737" y="587828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14.5cm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1546742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84985"/>
            <a:ext cx="5857875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530628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61235"/>
            <a:ext cx="5857875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199494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54119"/>
            <a:ext cx="5857875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4357082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68338"/>
            <a:ext cx="5857875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3444099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37485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8643900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65994"/>
            <a:ext cx="5857875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1539342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63585"/>
            <a:ext cx="5845969" cy="586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9752214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60" y="473110"/>
            <a:ext cx="5869781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8866282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73110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3227342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735" y="449360"/>
            <a:ext cx="5845969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117621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6894" y="1151906"/>
            <a:ext cx="8186857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u="sng" dirty="0">
                <a:latin typeface="Comic Sans MS" panose="030F0702030302020204" pitchFamily="66" charset="0"/>
              </a:rPr>
              <a:t>Summarising:</a:t>
            </a:r>
            <a:br>
              <a:rPr lang="en-GB" sz="2400" u="sng" dirty="0">
                <a:latin typeface="Comic Sans MS" panose="030F0702030302020204" pitchFamily="66" charset="0"/>
              </a:rPr>
            </a:b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Each ratio should be the same – within the limits of experimental error.</a:t>
            </a: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Compare your results with your neighbour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you have different triangles, how can the ratios be the same?</a:t>
            </a: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What about the diameter of the circumscribed circle?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Again, you should all find it is the same</a:t>
            </a:r>
            <a:br>
              <a:rPr lang="en-GB" dirty="0">
                <a:latin typeface="Comic Sans MS" panose="030F0702030302020204" pitchFamily="66" charset="0"/>
              </a:rPr>
            </a:b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Let’s look at how to prove our results.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35729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088" y="473110"/>
            <a:ext cx="5857875" cy="584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27690285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60" y="480213"/>
            <a:ext cx="5869781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51521" y="116632"/>
            <a:ext cx="8568950" cy="6775701"/>
            <a:chOff x="251521" y="116632"/>
            <a:chExt cx="8568950" cy="67757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>
                      <a:latin typeface="Comic Sans MS" pitchFamily="66" charset="0"/>
                    </a:rPr>
                    <a:t>Measure the side lengths and angles of the triangle as accurately as you can.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Calculate the ratio    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𝑙𝑒𝑛𝑔𝑡h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𝑜𝑓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𝑠𝑖𝑑𝑒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/>
                              </a:rPr>
                              <m:t>sin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⁡(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𝑎𝑛𝑔𝑙𝑒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𝑜𝑝𝑝𝑜𝑠𝑖𝑡𝑒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for each side: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               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           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=               .</m:t>
                        </m:r>
                      </m:oMath>
                    </m:oMathPara>
                  </a14:m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Construct the circle that goes through the three vertices.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r>
                    <a:rPr lang="en-GB" dirty="0">
                      <a:latin typeface="Comic Sans MS" pitchFamily="66" charset="0"/>
                    </a:rPr>
                    <a:t>Measure its diameter: _____</a:t>
                  </a:r>
                </a:p>
                <a:p>
                  <a:endParaRPr lang="en-GB" dirty="0">
                    <a:latin typeface="Comic Sans MS" pitchFamily="66" charset="0"/>
                  </a:endParaRPr>
                </a:p>
                <a:p>
                  <a:endParaRPr lang="en-GB" dirty="0">
                    <a:latin typeface="Comic Sans MS" pitchFamily="66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1" y="116632"/>
                  <a:ext cx="3456383" cy="677570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411" t="-360" r="-229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5364088" y="6228020"/>
              <a:ext cx="34563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Can you justify your findings?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043608" y="3086212"/>
              <a:ext cx="1800200" cy="504056"/>
              <a:chOff x="1043608" y="3068960"/>
              <a:chExt cx="1800200" cy="5040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7" name="Group 6"/>
            <p:cNvGrpSpPr/>
            <p:nvPr/>
          </p:nvGrpSpPr>
          <p:grpSpPr>
            <a:xfrm>
              <a:off x="1043608" y="3734284"/>
              <a:ext cx="1800200" cy="504056"/>
              <a:chOff x="1043608" y="3068960"/>
              <a:chExt cx="1800200" cy="504056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8" name="Group 7"/>
            <p:cNvGrpSpPr/>
            <p:nvPr/>
          </p:nvGrpSpPr>
          <p:grpSpPr>
            <a:xfrm>
              <a:off x="1043608" y="4382356"/>
              <a:ext cx="1800200" cy="504056"/>
              <a:chOff x="1043608" y="3068960"/>
              <a:chExt cx="1800200" cy="50405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43608" y="3068960"/>
                <a:ext cx="792088" cy="216024"/>
              </a:xfrm>
              <a:prstGeom prst="rect">
                <a:avLst/>
              </a:prstGeom>
              <a:solidFill>
                <a:srgbClr val="EBF1DE">
                  <a:alpha val="6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43608" y="3212976"/>
                <a:ext cx="1800200" cy="360040"/>
                <a:chOff x="1043608" y="3212976"/>
                <a:chExt cx="1800200" cy="360040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1043608" y="3356992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2051720" y="3212976"/>
                  <a:ext cx="792088" cy="216024"/>
                </a:xfrm>
                <a:prstGeom prst="rect">
                  <a:avLst/>
                </a:prstGeom>
                <a:solidFill>
                  <a:srgbClr val="EBF1DE">
                    <a:alpha val="60000"/>
                  </a:srgb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22" name="Rectangle 21"/>
          <p:cNvSpPr/>
          <p:nvPr/>
        </p:nvSpPr>
        <p:spPr>
          <a:xfrm>
            <a:off x="5410091" y="43828"/>
            <a:ext cx="3009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u="sng" dirty="0">
                <a:latin typeface="Comic Sans MS" panose="030F0702030302020204" pitchFamily="66" charset="0"/>
              </a:rPr>
              <a:t>Sine Rule Discovery</a:t>
            </a:r>
            <a:endParaRPr lang="en-GB" sz="2400" u="sng" dirty="0"/>
          </a:p>
        </p:txBody>
      </p:sp>
      <p:sp>
        <p:nvSpPr>
          <p:cNvPr id="23" name="TextBox 22"/>
          <p:cNvSpPr txBox="1"/>
          <p:nvPr/>
        </p:nvSpPr>
        <p:spPr>
          <a:xfrm>
            <a:off x="19505" y="6501816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SIC_2</a:t>
            </a:r>
          </a:p>
        </p:txBody>
      </p:sp>
    </p:spTree>
    <p:extLst>
      <p:ext uri="{BB962C8B-B14F-4D97-AF65-F5344CB8AC3E}">
        <p14:creationId xmlns:p14="http://schemas.microsoft.com/office/powerpoint/2010/main" val="381299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58738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</p:spTree>
    <p:extLst>
      <p:ext uri="{BB962C8B-B14F-4D97-AF65-F5344CB8AC3E}">
        <p14:creationId xmlns:p14="http://schemas.microsoft.com/office/powerpoint/2010/main" val="223053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542" y="4538946"/>
                <a:ext cx="1534779" cy="1292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𝒉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𝒉</m:t>
                      </m:r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𝒂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42" y="4538946"/>
                <a:ext cx="1534779" cy="12924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180542" y="4463534"/>
            <a:ext cx="1622392" cy="791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58738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27666" y="2689756"/>
                <a:ext cx="4713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666" y="2689756"/>
                <a:ext cx="471346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71420" y="4538946"/>
                <a:ext cx="1516121" cy="1292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𝒉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𝒉</m:t>
                      </m:r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𝒃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1420" y="4538946"/>
                <a:ext cx="1516121" cy="129247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96892" y="6011996"/>
                <a:ext cx="21493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𝒂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𝒃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892" y="6011996"/>
                <a:ext cx="2149306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83968" y="5254542"/>
                <a:ext cx="3632598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𝒃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𝑪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254542"/>
                <a:ext cx="3632598" cy="91076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802288" y="6309320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(from symmetry)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01536" y="4510200"/>
            <a:ext cx="1622392" cy="791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79512" y="5374296"/>
            <a:ext cx="1622392" cy="791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301536" y="5373216"/>
            <a:ext cx="1622392" cy="791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899592" y="6022368"/>
            <a:ext cx="2213140" cy="791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622015" y="5301208"/>
            <a:ext cx="2190759" cy="1377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4245752" y="5229200"/>
            <a:ext cx="2270464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</p:spTree>
    <p:extLst>
      <p:ext uri="{BB962C8B-B14F-4D97-AF65-F5344CB8AC3E}">
        <p14:creationId xmlns:p14="http://schemas.microsoft.com/office/powerpoint/2010/main" val="139833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542" y="4538946"/>
                <a:ext cx="1534779" cy="1292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𝒉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𝒉</m:t>
                      </m:r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𝒂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42" y="4538946"/>
                <a:ext cx="1534779" cy="12924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58738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27666" y="2689756"/>
                <a:ext cx="4713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7666" y="2689756"/>
                <a:ext cx="471346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71420" y="4538946"/>
                <a:ext cx="1516121" cy="1292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/>
                            </a:rPr>
                            <m:t>𝒉</m:t>
                          </m:r>
                        </m:num>
                        <m:den>
                          <m:r>
                            <a:rPr lang="en-GB" sz="2000" b="1" i="1" smtClean="0">
                              <a:latin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𝒉</m:t>
                      </m:r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𝒃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1420" y="4538946"/>
                <a:ext cx="1516121" cy="12924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96892" y="6011996"/>
                <a:ext cx="21493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𝒂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𝑩</m:t>
                          </m:r>
                        </m:e>
                      </m:func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b="1" i="1" smtClean="0">
                          <a:latin typeface="Cambria Math"/>
                        </a:rPr>
                        <m:t>𝒃</m:t>
                      </m:r>
                      <m:func>
                        <m:func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000" b="1" i="0" smtClean="0"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𝑨</m:t>
                          </m:r>
                        </m:e>
                      </m:func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892" y="6011996"/>
                <a:ext cx="2149306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83968" y="5254542"/>
                <a:ext cx="3632598" cy="910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𝑨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𝒃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𝑩</m:t>
                              </m:r>
                            </m:e>
                          </m:func>
                        </m:den>
                      </m:f>
                      <m:r>
                        <a:rPr lang="en-GB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latin typeface="Cambria Math"/>
                            </a:rPr>
                            <m:t>𝒄</m:t>
                          </m:r>
                        </m:num>
                        <m:den>
                          <m:func>
                            <m:func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sz="2800" b="1" i="0" smtClean="0"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GB" sz="2800" b="1" i="1" smtClean="0">
                                  <a:latin typeface="Cambria Math"/>
                                </a:rPr>
                                <m:t>𝑪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5254542"/>
                <a:ext cx="3632598" cy="91076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802288" y="6309320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(from symmetry)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</p:spTree>
    <p:extLst>
      <p:ext uri="{BB962C8B-B14F-4D97-AF65-F5344CB8AC3E}">
        <p14:creationId xmlns:p14="http://schemas.microsoft.com/office/powerpoint/2010/main" val="197355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47" y="858738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3214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47" y="844112"/>
            <a:ext cx="58864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4008" y="332656"/>
            <a:ext cx="392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Proof of the Sine Rule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54148" y="529516"/>
            <a:ext cx="5473747" cy="4574832"/>
            <a:chOff x="1554148" y="529516"/>
            <a:chExt cx="5473747" cy="45748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0072" y="2348880"/>
                  <a:ext cx="475578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9554" y="1979548"/>
                  <a:ext cx="468270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034" y="4201924"/>
                  <a:ext cx="442942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4148" y="3573016"/>
                  <a:ext cx="497572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6216" y="4581128"/>
                  <a:ext cx="511679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529516"/>
                  <a:ext cx="496996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06606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1974</Words>
  <Application>Microsoft Office PowerPoint</Application>
  <PresentationFormat>On-screen Show (4:3)</PresentationFormat>
  <Paragraphs>715</Paragraphs>
  <Slides>41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Bradley Hand ITC</vt:lpstr>
      <vt:lpstr>Calibri</vt:lpstr>
      <vt:lpstr>Cambria Math</vt:lpstr>
      <vt:lpstr>Comic Sans MS</vt:lpstr>
      <vt:lpstr>Office Theme</vt:lpstr>
      <vt:lpstr>Sine Rule Discovery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SineRuleInvestigation</dc:title>
  <dc:creator>John</dc:creator>
  <cp:lastModifiedBy>John Burke</cp:lastModifiedBy>
  <cp:revision>27</cp:revision>
  <cp:lastPrinted>2015-03-15T22:29:01Z</cp:lastPrinted>
  <dcterms:created xsi:type="dcterms:W3CDTF">2014-06-19T13:18:38Z</dcterms:created>
  <dcterms:modified xsi:type="dcterms:W3CDTF">2020-08-04T20:08:01Z</dcterms:modified>
</cp:coreProperties>
</file>